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4630400" cy="8229600"/>
  <p:notesSz cx="8229600" cy="14630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595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3019782" y="572572"/>
            <a:ext cx="8590717" cy="883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950"/>
              </a:lnSpc>
              <a:buNone/>
            </a:pPr>
            <a:r>
              <a:rPr lang="en-US" sz="5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Portail Client B2B intégré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3098959" y="1762958"/>
            <a:ext cx="8432363" cy="883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950"/>
              </a:lnSpc>
              <a:buNone/>
            </a:pPr>
            <a:r>
              <a:rPr lang="en-US" sz="5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à Dynamics 365 Finance</a:t>
            </a:r>
            <a:endParaRPr lang="en-US" sz="5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83" y="456691"/>
            <a:ext cx="3208588" cy="2189474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0" y="456691"/>
            <a:ext cx="2828735" cy="209879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4067174" y="5141100"/>
            <a:ext cx="6495931" cy="1110615"/>
          </a:xfrm>
          <a:prstGeom prst="roundRect">
            <a:avLst>
              <a:gd name="adj" fmla="val 774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fr-FR" dirty="0"/>
          </a:p>
        </p:txBody>
      </p:sp>
      <p:sp>
        <p:nvSpPr>
          <p:cNvPr id="10" name="Text 5"/>
          <p:cNvSpPr/>
          <p:nvPr/>
        </p:nvSpPr>
        <p:spPr>
          <a:xfrm>
            <a:off x="4294821" y="5428198"/>
            <a:ext cx="6040636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Présenté par :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Nassrellah Naji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4067174" y="6581071"/>
            <a:ext cx="6495931" cy="1110615"/>
          </a:xfrm>
          <a:prstGeom prst="roundRect">
            <a:avLst>
              <a:gd name="adj" fmla="val 774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6" name="Text 11"/>
          <p:cNvSpPr/>
          <p:nvPr/>
        </p:nvSpPr>
        <p:spPr>
          <a:xfrm>
            <a:off x="4294821" y="6920489"/>
            <a:ext cx="6040636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Année universitaire :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2025/2026</a:t>
            </a:r>
            <a:endParaRPr lang="en-US" sz="1600" dirty="0"/>
          </a:p>
        </p:txBody>
      </p:sp>
      <p:pic>
        <p:nvPicPr>
          <p:cNvPr id="18" name="Image 17" descr="Une image contenant symbole, logo, cercle, Graphique&#10;&#10;Le contenu généré par l’IA peut être incorrect.">
            <a:extLst>
              <a:ext uri="{FF2B5EF4-FFF2-40B4-BE49-F238E27FC236}">
                <a16:creationId xmlns:a16="http://schemas.microsoft.com/office/drawing/2014/main" id="{B6822FCB-89D8-6E86-65E1-0B0D32079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051" y="2781917"/>
            <a:ext cx="2520175" cy="21894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7822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et Perspectives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2964418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 projet de portail client B2B intégré à Dynamics 365 Finance représente une solution complète et innovante qui répond aux défis actuels de la digitalisation des entreprises. Nous avons réussi à développer une plateforme moderne qui transforme l'expérience utilisateur tout en optimisant les processus métier.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034082"/>
            <a:ext cx="7556421" cy="2527578"/>
          </a:xfrm>
          <a:prstGeom prst="roundRect">
            <a:avLst>
              <a:gd name="adj" fmla="val 57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763310" y="5034082"/>
            <a:ext cx="121920" cy="2527578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1142524" y="529137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Finale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142524" y="5852755"/>
            <a:ext cx="69503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 projet démontre notre capacité à concevoir et développer des solutions technologiques de pointe qui répondent aux besoins réels des entreprises modernes. Il constitue une base solide pour l'évolution future des systèmes d'information B2B.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489" y="568047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Résumé du projet : Contexte et Enjeux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1489" y="2151340"/>
            <a:ext cx="7713821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 projet vise à développer un portail client B2B robuste et intuitif, entièrement intégré à Microsoft Dynamics 365 Finance. L'objectif est de répondre aux limites d'un portail existant en offrant une expérience utilisateur supérieure et une gestion optimisée des interactions client.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489" y="3688437"/>
            <a:ext cx="204311" cy="255389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6201489" y="4012883"/>
            <a:ext cx="3754755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3"/>
          <p:cNvSpPr/>
          <p:nvPr/>
        </p:nvSpPr>
        <p:spPr>
          <a:xfrm>
            <a:off x="6201489" y="4160758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201489" y="4602480"/>
            <a:ext cx="3754755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Nécessité d'une solution client B2B moderne et performante pour fluidifier les opérations.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556" y="3688437"/>
            <a:ext cx="204311" cy="255389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10160556" y="4012883"/>
            <a:ext cx="3754755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6"/>
          <p:cNvSpPr/>
          <p:nvPr/>
        </p:nvSpPr>
        <p:spPr>
          <a:xfrm>
            <a:off x="10160556" y="4160758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Objectifs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0160556" y="4602480"/>
            <a:ext cx="3754755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Améliorer l'autonomie des clients et l'efficacité des processus internes.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489" y="5940504"/>
            <a:ext cx="204311" cy="255389"/>
          </a:xfrm>
          <a:prstGeom prst="rect">
            <a:avLst/>
          </a:prstGeom>
        </p:spPr>
      </p:pic>
      <p:sp>
        <p:nvSpPr>
          <p:cNvPr id="14" name="Shape 8"/>
          <p:cNvSpPr/>
          <p:nvPr/>
        </p:nvSpPr>
        <p:spPr>
          <a:xfrm>
            <a:off x="6201489" y="6264950"/>
            <a:ext cx="7713821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9"/>
          <p:cNvSpPr/>
          <p:nvPr/>
        </p:nvSpPr>
        <p:spPr>
          <a:xfrm>
            <a:off x="6201489" y="6412825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Enjeux</a:t>
            </a:r>
            <a:endParaRPr lang="en-US" sz="2000" dirty="0"/>
          </a:p>
        </p:txBody>
      </p:sp>
      <p:sp>
        <p:nvSpPr>
          <p:cNvPr id="16" name="Text 10"/>
          <p:cNvSpPr/>
          <p:nvPr/>
        </p:nvSpPr>
        <p:spPr>
          <a:xfrm>
            <a:off x="6201489" y="6854547"/>
            <a:ext cx="7713821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Intégration complexe avec Dynamics 365 Finance et optimisation de l'expérience utilisateur.</a:t>
            </a:r>
            <a:endParaRPr lang="en-US" sz="1600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1A0FCF1-6840-F0FC-C984-87D81B4E5A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0319" y="7661553"/>
            <a:ext cx="2322981" cy="4851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1135" y="741164"/>
            <a:ext cx="7315200" cy="45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Vision et Contexte : Analyse de l'Existant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511135" y="1416606"/>
            <a:ext cx="8121729" cy="4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L'analyse du portail client existant a révélé plusieurs limitations, notamment une interface utilisateur obsolète, des fonctionnalités restreintes et une intégration insuffisante avec les systèmes ERP.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511135" y="2103120"/>
            <a:ext cx="1825704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Portail Existant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511135" y="2550319"/>
            <a:ext cx="8121729" cy="1125022"/>
          </a:xfrm>
          <a:prstGeom prst="roundRect">
            <a:avLst>
              <a:gd name="adj" fmla="val 545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Shape 4"/>
          <p:cNvSpPr/>
          <p:nvPr/>
        </p:nvSpPr>
        <p:spPr>
          <a:xfrm>
            <a:off x="664726" y="2703909"/>
            <a:ext cx="438150" cy="438150"/>
          </a:xfrm>
          <a:prstGeom prst="roundRect">
            <a:avLst>
              <a:gd name="adj" fmla="val 2086747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17" y="2799755"/>
            <a:ext cx="197168" cy="24645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64726" y="3288030"/>
            <a:ext cx="781454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utilisateur peu intuitive</a:t>
            </a:r>
            <a:endParaRPr lang="en-US" sz="1150" dirty="0"/>
          </a:p>
        </p:txBody>
      </p:sp>
      <p:sp>
        <p:nvSpPr>
          <p:cNvPr id="10" name="Shape 6"/>
          <p:cNvSpPr/>
          <p:nvPr/>
        </p:nvSpPr>
        <p:spPr>
          <a:xfrm>
            <a:off x="511135" y="3821311"/>
            <a:ext cx="8121729" cy="1125022"/>
          </a:xfrm>
          <a:prstGeom prst="roundRect">
            <a:avLst>
              <a:gd name="adj" fmla="val 545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1" name="Shape 7"/>
          <p:cNvSpPr/>
          <p:nvPr/>
        </p:nvSpPr>
        <p:spPr>
          <a:xfrm>
            <a:off x="664726" y="3974902"/>
            <a:ext cx="438150" cy="438150"/>
          </a:xfrm>
          <a:prstGeom prst="roundRect">
            <a:avLst>
              <a:gd name="adj" fmla="val 2086747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217" y="4070747"/>
            <a:ext cx="197168" cy="24645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64726" y="4559022"/>
            <a:ext cx="781454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Manque de personnalisation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511135" y="5092303"/>
            <a:ext cx="8121729" cy="1125022"/>
          </a:xfrm>
          <a:prstGeom prst="roundRect">
            <a:avLst>
              <a:gd name="adj" fmla="val 545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5" name="Shape 10"/>
          <p:cNvSpPr/>
          <p:nvPr/>
        </p:nvSpPr>
        <p:spPr>
          <a:xfrm>
            <a:off x="664726" y="5245894"/>
            <a:ext cx="438150" cy="438150"/>
          </a:xfrm>
          <a:prstGeom prst="roundRect">
            <a:avLst>
              <a:gd name="adj" fmla="val 2086747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17" y="5341739"/>
            <a:ext cx="197168" cy="24645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64726" y="5830014"/>
            <a:ext cx="781454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Intégration partielle avec le système ERP</a:t>
            </a:r>
            <a:endParaRPr lang="en-US" sz="1150" dirty="0"/>
          </a:p>
        </p:txBody>
      </p:sp>
      <p:sp>
        <p:nvSpPr>
          <p:cNvPr id="18" name="Shape 12"/>
          <p:cNvSpPr/>
          <p:nvPr/>
        </p:nvSpPr>
        <p:spPr>
          <a:xfrm>
            <a:off x="511135" y="6363295"/>
            <a:ext cx="8121729" cy="1125022"/>
          </a:xfrm>
          <a:prstGeom prst="roundRect">
            <a:avLst>
              <a:gd name="adj" fmla="val 545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9" name="Shape 13"/>
          <p:cNvSpPr/>
          <p:nvPr/>
        </p:nvSpPr>
        <p:spPr>
          <a:xfrm>
            <a:off x="664726" y="6516886"/>
            <a:ext cx="438150" cy="438150"/>
          </a:xfrm>
          <a:prstGeom prst="roundRect">
            <a:avLst>
              <a:gd name="adj" fmla="val 2086747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217" y="6612731"/>
            <a:ext cx="197168" cy="246459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664726" y="7101007"/>
            <a:ext cx="781454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client limité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3529"/>
            <a:ext cx="9672399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Objectifs et Justification Technique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9383" y="1754743"/>
            <a:ext cx="1307163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Notre projet vise à transformer l'expérience client B2B par une approche technique solide, garantissant performance et évolutivité.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79383" y="3051691"/>
            <a:ext cx="6424493" cy="2003822"/>
          </a:xfrm>
          <a:prstGeom prst="roundRect">
            <a:avLst>
              <a:gd name="adj" fmla="val 730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779383" y="3021211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3657540" y="2717721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923" y="2884765"/>
            <a:ext cx="267176" cy="33397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32510" y="3608427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Améliorer l'UX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2510" y="4089916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Concevoir une interface moderne, intuitive et hautement réactive pour les clients.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6523" y="3051691"/>
            <a:ext cx="6424493" cy="2003822"/>
          </a:xfrm>
          <a:prstGeom prst="roundRect">
            <a:avLst>
              <a:gd name="adj" fmla="val 730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8"/>
          <p:cNvSpPr/>
          <p:nvPr/>
        </p:nvSpPr>
        <p:spPr>
          <a:xfrm>
            <a:off x="7426523" y="3021211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Shape 9"/>
          <p:cNvSpPr/>
          <p:nvPr/>
        </p:nvSpPr>
        <p:spPr>
          <a:xfrm>
            <a:off x="10304681" y="2717721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5063" y="2884765"/>
            <a:ext cx="267176" cy="33397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79650" y="3608427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Intégration Native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7679650" y="4089916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Assurer une synchronisation fluide et en temps réel avec Dynamics 365 Finance.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79383" y="5612130"/>
            <a:ext cx="6424493" cy="2003822"/>
          </a:xfrm>
          <a:prstGeom prst="roundRect">
            <a:avLst>
              <a:gd name="adj" fmla="val 730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Shape 13"/>
          <p:cNvSpPr/>
          <p:nvPr/>
        </p:nvSpPr>
        <p:spPr>
          <a:xfrm>
            <a:off x="779383" y="5581650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Shape 14"/>
          <p:cNvSpPr/>
          <p:nvPr/>
        </p:nvSpPr>
        <p:spPr>
          <a:xfrm>
            <a:off x="3657540" y="5278160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923" y="5445204"/>
            <a:ext cx="267176" cy="333970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32510" y="6168866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Automatisation</a:t>
            </a:r>
            <a:endParaRPr lang="en-US" sz="2150" dirty="0"/>
          </a:p>
        </p:txBody>
      </p:sp>
      <p:sp>
        <p:nvSpPr>
          <p:cNvPr id="21" name="Text 16"/>
          <p:cNvSpPr/>
          <p:nvPr/>
        </p:nvSpPr>
        <p:spPr>
          <a:xfrm>
            <a:off x="1032510" y="6650355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Réduire les tâches manuelles et automatiser les processus de commande, devis et facturation.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426523" y="5612130"/>
            <a:ext cx="6424493" cy="2003822"/>
          </a:xfrm>
          <a:prstGeom prst="roundRect">
            <a:avLst>
              <a:gd name="adj" fmla="val 730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3" name="Shape 18"/>
          <p:cNvSpPr/>
          <p:nvPr/>
        </p:nvSpPr>
        <p:spPr>
          <a:xfrm>
            <a:off x="7426523" y="5581650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Shape 19"/>
          <p:cNvSpPr/>
          <p:nvPr/>
        </p:nvSpPr>
        <p:spPr>
          <a:xfrm>
            <a:off x="10304681" y="5278160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5063" y="5478542"/>
            <a:ext cx="267176" cy="267176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79650" y="6168866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Évolutivité</a:t>
            </a:r>
            <a:endParaRPr lang="en-US" sz="2150" dirty="0"/>
          </a:p>
        </p:txBody>
      </p:sp>
      <p:sp>
        <p:nvSpPr>
          <p:cNvPr id="27" name="Text 21"/>
          <p:cNvSpPr/>
          <p:nvPr/>
        </p:nvSpPr>
        <p:spPr>
          <a:xfrm>
            <a:off x="7679650" y="6650355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Construire une architecture modulaire permettant l'ajout de nouvelles fonctionnalités.</a:t>
            </a:r>
            <a:endParaRPr lang="en-US" sz="1750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37947D9C-DA09-1E55-F12E-162054B486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0319" y="7661553"/>
            <a:ext cx="2322981" cy="4851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664131"/>
            <a:ext cx="12015311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Méthodologie Agile : Organisation et Processus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234" y="1728907"/>
            <a:ext cx="1317593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Nous avons adopté une méthodologie Agile, structurée autour de sprints courts, pour maximiser la flexibilité et la réactivité aux besoins changeants.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89" y="2627471"/>
            <a:ext cx="12595622" cy="49378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18844" y="2869635"/>
            <a:ext cx="2305772" cy="370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Planning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1005556" y="2869635"/>
            <a:ext cx="2305772" cy="370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Design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1005556" y="6952498"/>
            <a:ext cx="2305772" cy="370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318844" y="6952498"/>
            <a:ext cx="2305772" cy="370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</a:t>
            </a:r>
            <a:endParaRPr lang="en-US" sz="135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2D3C8D1-8C97-72A3-A17D-C5820336C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0319" y="7661553"/>
            <a:ext cx="2322981" cy="4851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2520"/>
            <a:ext cx="115679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 Fonctionnelle : Modules Clés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7492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L'architecture fonctionnelle du portail est conçue en modules autonomes mais interconnectés, assurant une gestion complète des interactions clients B2B.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55883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10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Authentification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596765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Sécurisée et personnalisée.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255883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4106347"/>
            <a:ext cx="34590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Gestion des Commandes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4596765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Suivi et historique complet.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13296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263759"/>
            <a:ext cx="32021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Facturation &amp; Paiement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75417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Consultation et règlement facilité.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413296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263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Support Client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754177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 IA et suivi des tickets.</a:t>
            </a:r>
            <a:endParaRPr lang="en-US" sz="175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10081F5-C0E9-1BE6-4C97-716041E27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0319" y="7661553"/>
            <a:ext cx="2322981" cy="4851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957" y="479227"/>
            <a:ext cx="9746218" cy="544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Modélisation des Données (Schéma Simplifié)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9957" y="1372433"/>
            <a:ext cx="13410486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Notre schéma de données est optimisé pour une intégration efficace avec Dynamics 365 Finance, garantissant cohérence et intégrité des informations.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33" y="1847255"/>
            <a:ext cx="13333214" cy="66232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86659" y="3714374"/>
            <a:ext cx="3017337" cy="377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Facture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442" y="3547583"/>
            <a:ext cx="670519" cy="6705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486659" y="6208916"/>
            <a:ext cx="3017337" cy="377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Produit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442" y="6042124"/>
            <a:ext cx="670519" cy="67051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126209" y="6208916"/>
            <a:ext cx="3017337" cy="377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Commande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2547" y="3708717"/>
            <a:ext cx="670519" cy="6705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27466" y="3707879"/>
            <a:ext cx="3017337" cy="377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Client</a:t>
            </a:r>
            <a:endParaRPr lang="en-US" sz="135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76CB3D3-A71F-5074-8FBF-F00237FE1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0319" y="7661553"/>
            <a:ext cx="2322981" cy="4851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3073"/>
            <a:ext cx="8007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Fonctionnalités Développées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820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 portail offre un ensemble riche de fonctionnalités conçues pour autonomiser le client et simplifier les opérations.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00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Authentification unifiée 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Connexion sécurisée via SSO avec gestion des rôles.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422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 des commandes 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Création, suivi, modification et historique des commandes.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184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Devis et facturation 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Consultation des devis, génération et paiement des factures.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6266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et IA 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Chatbot intelligent pour les questions fréquentes et suivi des requêtes.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70688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Catalogue produits 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Consultation détaillée des produits et gestion des favoris.</a:t>
            </a:r>
            <a:endParaRPr lang="en-US" sz="175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723F387-D98C-B69F-EBAC-DB9CC3CD1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0319" y="7661553"/>
            <a:ext cx="2322981" cy="4851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8336"/>
            <a:ext cx="110239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Innovations Apportées : L'Impact de l'IA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07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Nous avons intégré des innovations clés pour différencier notre solution et offrir une expérience utilisateur de pointe.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08797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1028224" y="39432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4092059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850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Chatbot IA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5340906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client 24/7, réponses instantanées aux questions fréquentes.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3708797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Shape 7"/>
          <p:cNvSpPr/>
          <p:nvPr/>
        </p:nvSpPr>
        <p:spPr>
          <a:xfrm>
            <a:off x="7662982" y="39432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48" y="4092059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62982" y="4850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Intégration Native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62982" y="534090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Flux de données bidirectionnel et en temps réel avec Dynamics 365 Finance.</a:t>
            </a:r>
            <a:endParaRPr lang="en-US" sz="175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715465A-7BB4-24C3-D2BF-8BB21867A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0319" y="7661553"/>
            <a:ext cx="2322981" cy="4851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598</Words>
  <Application>Microsoft Office PowerPoint</Application>
  <PresentationFormat>Personnalisé</PresentationFormat>
  <Paragraphs>78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Inter</vt:lpstr>
      <vt:lpstr>Inter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Nassrellah Naji</cp:lastModifiedBy>
  <cp:revision>2</cp:revision>
  <dcterms:created xsi:type="dcterms:W3CDTF">2025-09-16T22:11:50Z</dcterms:created>
  <dcterms:modified xsi:type="dcterms:W3CDTF">2025-12-11T09:52:19Z</dcterms:modified>
</cp:coreProperties>
</file>